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342" r:id="rId3"/>
    <p:sldId id="354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6" r:id="rId12"/>
    <p:sldId id="352" r:id="rId13"/>
    <p:sldId id="35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A29B"/>
    <a:srgbClr val="D54D3F"/>
    <a:srgbClr val="F8E4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 snapToGrid="0">
      <p:cViewPr>
        <p:scale>
          <a:sx n="70" d="100"/>
          <a:sy n="70" d="100"/>
        </p:scale>
        <p:origin x="-936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C1D2A-01C8-42F0-ACEB-40C725B688B5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B584A-4191-4661-B947-11BC279A7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7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03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01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6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63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22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75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25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40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77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77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65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4A0A-961E-4413-91EA-26286F682C82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0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184" y="2719896"/>
            <a:ext cx="10877550" cy="561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 образовательный маршрут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22630"/>
            <a:ext cx="10477500" cy="1406769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управления проектами и</a:t>
            </a:r>
          </a:p>
          <a:p>
            <a:pPr algn="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программами</a:t>
            </a: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7"/>
          <p:cNvSpPr/>
          <p:nvPr/>
        </p:nvSpPr>
        <p:spPr>
          <a:xfrm>
            <a:off x="436728" y="261284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50" dirty="0">
                <a:solidFill>
                  <a:schemeClr val="bg1"/>
                </a:solidFill>
              </a:rPr>
              <a:t>ГАОУ ДПО «Тувинский институт развития образования и повышения квалификации»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83" y="955344"/>
            <a:ext cx="1629475" cy="148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6" y="1"/>
            <a:ext cx="9043988" cy="146903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Пример индивидуального образовательного маршрута одарённого ребенка ИОМ ученика 5 класса (ФИО). 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творческих и аналитических способностей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удобнее составлять на четверть, полугодие, год. В процессе реализации можно вносить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5495509"/>
              </p:ext>
            </p:extLst>
          </p:nvPr>
        </p:nvGraphicFramePr>
        <p:xfrm>
          <a:off x="104932" y="1469035"/>
          <a:ext cx="11976232" cy="5436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429">
                  <a:extLst>
                    <a:ext uri="{9D8B030D-6E8A-4147-A177-3AD203B41FA5}">
                      <a16:colId xmlns:a16="http://schemas.microsoft.com/office/drawing/2014/main" xmlns="" val="939202768"/>
                    </a:ext>
                  </a:extLst>
                </a:gridCol>
                <a:gridCol w="2808093">
                  <a:extLst>
                    <a:ext uri="{9D8B030D-6E8A-4147-A177-3AD203B41FA5}">
                      <a16:colId xmlns:a16="http://schemas.microsoft.com/office/drawing/2014/main" xmlns="" val="174584249"/>
                    </a:ext>
                  </a:extLst>
                </a:gridCol>
                <a:gridCol w="2487516">
                  <a:extLst>
                    <a:ext uri="{9D8B030D-6E8A-4147-A177-3AD203B41FA5}">
                      <a16:colId xmlns:a16="http://schemas.microsoft.com/office/drawing/2014/main" xmlns="" val="1400353751"/>
                    </a:ext>
                  </a:extLst>
                </a:gridCol>
                <a:gridCol w="2379355">
                  <a:extLst>
                    <a:ext uri="{9D8B030D-6E8A-4147-A177-3AD203B41FA5}">
                      <a16:colId xmlns:a16="http://schemas.microsoft.com/office/drawing/2014/main" xmlns="" val="451933246"/>
                    </a:ext>
                  </a:extLst>
                </a:gridCol>
                <a:gridCol w="2465576">
                  <a:extLst>
                    <a:ext uri="{9D8B030D-6E8A-4147-A177-3AD203B41FA5}">
                      <a16:colId xmlns:a16="http://schemas.microsoft.com/office/drawing/2014/main" xmlns="" val="845341800"/>
                    </a:ext>
                  </a:extLst>
                </a:gridCol>
                <a:gridCol w="966263">
                  <a:extLst>
                    <a:ext uri="{9D8B030D-6E8A-4147-A177-3AD203B41FA5}">
                      <a16:colId xmlns:a16="http://schemas.microsoft.com/office/drawing/2014/main" xmlns="" val="1046143611"/>
                    </a:ext>
                  </a:extLst>
                </a:gridCol>
              </a:tblGrid>
              <a:tr h="62871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Цели и задачи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 работы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Форма контроля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Достижения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Самооценка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322705"/>
                  </a:ext>
                </a:extLst>
              </a:tr>
              <a:tr h="1975954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навыков исследовательской</a:t>
                      </a:r>
                      <a:r>
                        <a:rPr lang="ru-RU" baseline="0" dirty="0" smtClean="0"/>
                        <a:t> деятельности в области истории, умение создавать презентации, писать доклады по заданной теме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1.Занятия в предметном кружке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2.Создание</a:t>
                      </a:r>
                      <a:r>
                        <a:rPr lang="ru-RU" baseline="0" dirty="0" smtClean="0"/>
                        <a:t> презентацию на тему…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1.Участие в конкурсе кружка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2.Презентация в классе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Занял второе место в конкурсе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Сдал презентацию по теме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1908085"/>
                  </a:ext>
                </a:extLst>
              </a:tr>
              <a:tr h="2784299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1.Занятия по курсу дистанционного обучения в Интернете</a:t>
                      </a:r>
                    </a:p>
                    <a:p>
                      <a:r>
                        <a:rPr lang="ru-RU" dirty="0" smtClean="0"/>
                        <a:t>2.Посещение</a:t>
                      </a:r>
                      <a:r>
                        <a:rPr lang="ru-RU" baseline="0" dirty="0" smtClean="0"/>
                        <a:t> дополнительных занятий</a:t>
                      </a:r>
                    </a:p>
                    <a:p>
                      <a:r>
                        <a:rPr lang="ru-RU" baseline="0" dirty="0" smtClean="0"/>
                        <a:t>3. Участие в конкурсе рисунков «Моя семья»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1.Выполнение творческого задания</a:t>
                      </a:r>
                    </a:p>
                    <a:p>
                      <a:r>
                        <a:rPr lang="ru-RU" dirty="0" smtClean="0"/>
                        <a:t>2.Сочинение</a:t>
                      </a:r>
                    </a:p>
                    <a:p>
                      <a:r>
                        <a:rPr lang="ru-RU" dirty="0" smtClean="0"/>
                        <a:t>3.Создание</a:t>
                      </a:r>
                      <a:r>
                        <a:rPr lang="ru-RU" baseline="0" dirty="0" smtClean="0"/>
                        <a:t> проекта по теме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1.Завершил курс дистанционного обучения «на отлично»</a:t>
                      </a:r>
                    </a:p>
                    <a:p>
                      <a:r>
                        <a:rPr lang="ru-RU" dirty="0" smtClean="0"/>
                        <a:t>2. 3-е</a:t>
                      </a:r>
                      <a:r>
                        <a:rPr lang="ru-RU" baseline="0" dirty="0" smtClean="0"/>
                        <a:t> место в конкурсе сочинений</a:t>
                      </a:r>
                    </a:p>
                    <a:p>
                      <a:r>
                        <a:rPr lang="ru-RU" baseline="0" dirty="0" smtClean="0"/>
                        <a:t>3.Грамота за успешное участие в предметной неделе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6408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964539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7"/>
          <p:cNvSpPr/>
          <p:nvPr/>
        </p:nvSpPr>
        <p:spPr>
          <a:xfrm>
            <a:off x="423080" y="206693"/>
            <a:ext cx="11491415" cy="660400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5469" y="1201003"/>
            <a:ext cx="93623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Обеспечение в школе реализации индивидуально-образовательных маршрутов учащихся – это попытка увидеть учебный процесс с позиции ученика.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71501"/>
            <a:ext cx="8596668" cy="5469862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tx1"/>
                </a:solidFill>
              </a:rPr>
              <a:t>Мы ничему не можем научить человека. Мы можем только помочь ему открыть это в себе. 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  Галилео </a:t>
            </a:r>
            <a:r>
              <a:rPr lang="ru-RU" sz="2400" i="1" dirty="0">
                <a:solidFill>
                  <a:schemeClr val="tx1"/>
                </a:solidFill>
              </a:rPr>
              <a:t>Галилей</a:t>
            </a:r>
          </a:p>
        </p:txBody>
      </p:sp>
      <p:pic>
        <p:nvPicPr>
          <p:cNvPr id="4" name="Рисунок 3" descr="C:\Users\dongakvv\Desktop\img_8026.jpg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610435" y="2060811"/>
            <a:ext cx="4831308" cy="337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979" r="8237" b="3888"/>
          <a:stretch/>
        </p:blipFill>
        <p:spPr bwMode="auto">
          <a:xfrm>
            <a:off x="6953791" y="2058624"/>
            <a:ext cx="4494809" cy="33185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538382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7CF4999-F819-1E45-ABF9-EDC2C432D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221" y="1749190"/>
            <a:ext cx="4390472" cy="43904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4417" y="2728452"/>
            <a:ext cx="69060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Региональный координатор проекта: Тувинский институт развития образования и повышения квалификации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Адрес:г.Кызыл,ул.Чургуй-оола,д.1</a:t>
            </a:r>
            <a:b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Контактный телефон: (39422)20675</a:t>
            </a:r>
            <a:r>
              <a:rPr lang="en-US" b="1" dirty="0" smtClean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,2354</a:t>
            </a:r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7</a:t>
            </a:r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Электронная почта: </a:t>
            </a:r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ipk-tuva@yandex.ru</a:t>
            </a:r>
            <a:b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Сайт:</a:t>
            </a:r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ipktuva.ru</a:t>
            </a:r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object 67"/>
          <p:cNvSpPr>
            <a:spLocks noChangeArrowheads="1"/>
          </p:cNvSpPr>
          <p:nvPr/>
        </p:nvSpPr>
        <p:spPr bwMode="auto">
          <a:xfrm>
            <a:off x="1223502" y="1424393"/>
            <a:ext cx="8569325" cy="622300"/>
          </a:xfrm>
          <a:custGeom>
            <a:avLst/>
            <a:gdLst>
              <a:gd name="T0" fmla="*/ 0 w 6748780"/>
              <a:gd name="T1" fmla="*/ 0 h 1174114"/>
              <a:gd name="T2" fmla="*/ 6748780 w 6748780"/>
              <a:gd name="T3" fmla="*/ 1174114 h 1174114"/>
            </a:gdLst>
            <a:ahLst/>
            <a:cxnLst/>
            <a:rect l="T0" t="T1" r="T2" b="T3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2400" b="1" dirty="0">
                <a:solidFill>
                  <a:srgbClr val="2E3192"/>
                </a:solidFill>
                <a:latin typeface="Cambri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032105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7"/>
          <p:cNvSpPr/>
          <p:nvPr/>
        </p:nvSpPr>
        <p:spPr>
          <a:xfrm>
            <a:off x="423080" y="206693"/>
            <a:ext cx="11491415" cy="660400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50" dirty="0">
                <a:solidFill>
                  <a:schemeClr val="bg1"/>
                </a:solidFill>
              </a:rPr>
              <a:t>ГАОУ ДПО «Тувинский институт развития образования и повышения квалификации»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type="ctrTitle"/>
          </p:nvPr>
        </p:nvSpPr>
        <p:spPr>
          <a:xfrm>
            <a:off x="1091821" y="873456"/>
            <a:ext cx="9726305" cy="473577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 — это индивидуальная программа, рассчитанная на конкретного школьника и преследующая конкретные цели, которые необходимо реализовать в указанные срок.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ИОМ — это путь или способ реализации личностного потенциала ребенка, развитие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способностей по индивидуальному плану (маршруту).</a:t>
            </a:r>
          </a:p>
        </p:txBody>
      </p:sp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7"/>
          <p:cNvSpPr/>
          <p:nvPr/>
        </p:nvSpPr>
        <p:spPr>
          <a:xfrm>
            <a:off x="423080" y="206693"/>
            <a:ext cx="11491415" cy="660400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5260" y="723330"/>
            <a:ext cx="9144000" cy="155833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Индивидуальные особенности обучающегося: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4553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образовательная база (знания, которыми ученик владеет);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психическое и физическое состояние ученика;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личностные качества, особенности характера ребенка (умение работать в команде и индивидуально, вид памяти, социальная активность,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мотивиронность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т.д.) возраст;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социальный аспект (пожелания родителей).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чего нужны индивидуальные </a:t>
            </a:r>
            <a:r>
              <a:rPr lang="ru-RU" dirty="0" smtClean="0"/>
              <a:t>маршруты?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Практика внедрения ИОМ предусмотрена ФГОС.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 первоочередная задача таких маршрутов — профильная направленность.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45944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ученик может составить индивидуальный план обучения.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Обязательными являются 6 предметов: русский язык и литература, математика, иностранный язык, история, ОБЖ и физкультура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Предлагаются </a:t>
            </a:r>
            <a:r>
              <a:rPr lang="ru-RU" sz="2400" dirty="0" smtClean="0">
                <a:solidFill>
                  <a:schemeClr val="tx1"/>
                </a:solidFill>
              </a:rPr>
              <a:t>5 направлений</a:t>
            </a:r>
            <a:r>
              <a:rPr lang="ru-RU" sz="2400" dirty="0">
                <a:solidFill>
                  <a:schemeClr val="tx1"/>
                </a:solidFill>
              </a:rPr>
              <a:t>: естественнонаучное, технологическое, гуманитарное, </a:t>
            </a:r>
            <a:r>
              <a:rPr lang="ru-RU" sz="2400" dirty="0" smtClean="0">
                <a:solidFill>
                  <a:schemeClr val="tx1"/>
                </a:solidFill>
              </a:rPr>
              <a:t>социально-экономическое, универсальное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3028677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виды маршрутов уже известны и успешно применяются в педагогической практике?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для отстающих учеников;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помочь </a:t>
            </a:r>
            <a:r>
              <a:rPr lang="ru-RU" sz="2400" dirty="0">
                <a:solidFill>
                  <a:schemeClr val="tx1"/>
                </a:solidFill>
              </a:rPr>
              <a:t>в обучении детям с ослабленным здоровьем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для слабоуспевающих;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для </a:t>
            </a:r>
            <a:r>
              <a:rPr lang="ru-RU" sz="2400" dirty="0">
                <a:solidFill>
                  <a:schemeClr val="tx1"/>
                </a:solidFill>
              </a:rPr>
              <a:t>одаренных учащихся с индивидуальными особенностями характера;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для </a:t>
            </a:r>
            <a:r>
              <a:rPr lang="ru-RU" sz="2400" dirty="0">
                <a:solidFill>
                  <a:schemeClr val="tx1"/>
                </a:solidFill>
              </a:rPr>
              <a:t>детей, опережающих развитие.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97032917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Примерный алгоритм введения ИОМ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3063"/>
            <a:ext cx="8596668" cy="43982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1. Информационный этап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Учитель </a:t>
            </a:r>
            <a:r>
              <a:rPr lang="ru-RU" sz="2400" dirty="0">
                <a:solidFill>
                  <a:schemeClr val="tx1"/>
                </a:solidFill>
              </a:rPr>
              <a:t>организует беседу с детьми и родителями, в ходе которой объясняет суть, цели и возможности индивидуальных маршрутов. На данном этапе ученик фиксирует, что он должен знать и уметь к концу прохождения маршрута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2. Диагностика и выбор методов Учитель (совместно с психологом и классным руководителем) проводит ряд тестов с целью определить личностные качества каждого ученика. То есть, на данном этапе фиксируется, что ученик может и хочет узнать в рамках данного предмета и что ему может помочь/помешать в этом. 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809359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38" y="401782"/>
            <a:ext cx="9486900" cy="5775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3. Определение целей и задач </a:t>
            </a:r>
            <a:r>
              <a:rPr lang="ru-RU" sz="2400" dirty="0" smtClean="0">
                <a:solidFill>
                  <a:schemeClr val="tx1"/>
                </a:solidFill>
              </a:rPr>
              <a:t>ИОМ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4. Составление ИОМ. Теперь важен вопрос: "Как я буду двигаться к выполнению цели?". В маршруте указываются цели, которые нужно достичь, способы реализации, источники получения знаний, сроки для каждой задачи в отдельности, способ контроля и итоговые результаты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5. Итоговый этап. После завершения прохождения учеником ИОМ обязательно проводится итоговая аттестация. Здесь важно не только оценить знания ребенка и уровень его умений и навыков, но и определить, насколько успешным было прохождение ИОМ, уложился ли он в срок, с какими трудностями ребенок столкнулся, что ему необходимо доработать.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64110253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109"/>
            <a:ext cx="10515600" cy="48490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Индивидуальные образовательные маршруты — примеры и образцы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124690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Индивидуальный </a:t>
            </a:r>
            <a:r>
              <a:rPr lang="ru-RU" dirty="0">
                <a:solidFill>
                  <a:schemeClr val="tx1"/>
                </a:solidFill>
              </a:rPr>
              <a:t>образовательный маршрут ученика младших классов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Цель</a:t>
            </a:r>
            <a:r>
              <a:rPr lang="ru-RU" dirty="0">
                <a:solidFill>
                  <a:schemeClr val="tx1"/>
                </a:solidFill>
              </a:rPr>
              <a:t>: устранение пробелов по теме "Имя существительное".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3235605"/>
              </p:ext>
            </p:extLst>
          </p:nvPr>
        </p:nvGraphicFramePr>
        <p:xfrm>
          <a:off x="221674" y="1485900"/>
          <a:ext cx="11776362" cy="543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752">
                  <a:extLst>
                    <a:ext uri="{9D8B030D-6E8A-4147-A177-3AD203B41FA5}">
                      <a16:colId xmlns:a16="http://schemas.microsoft.com/office/drawing/2014/main" xmlns="" val="2703605741"/>
                    </a:ext>
                  </a:extLst>
                </a:gridCol>
                <a:gridCol w="2158049">
                  <a:extLst>
                    <a:ext uri="{9D8B030D-6E8A-4147-A177-3AD203B41FA5}">
                      <a16:colId xmlns:a16="http://schemas.microsoft.com/office/drawing/2014/main" xmlns="" val="1630434974"/>
                    </a:ext>
                  </a:extLst>
                </a:gridCol>
                <a:gridCol w="652654">
                  <a:extLst>
                    <a:ext uri="{9D8B030D-6E8A-4147-A177-3AD203B41FA5}">
                      <a16:colId xmlns:a16="http://schemas.microsoft.com/office/drawing/2014/main" xmlns="" val="4171044620"/>
                    </a:ext>
                  </a:extLst>
                </a:gridCol>
                <a:gridCol w="1719769">
                  <a:extLst>
                    <a:ext uri="{9D8B030D-6E8A-4147-A177-3AD203B41FA5}">
                      <a16:colId xmlns:a16="http://schemas.microsoft.com/office/drawing/2014/main" xmlns="" val="2664891382"/>
                    </a:ext>
                  </a:extLst>
                </a:gridCol>
                <a:gridCol w="2017928">
                  <a:extLst>
                    <a:ext uri="{9D8B030D-6E8A-4147-A177-3AD203B41FA5}">
                      <a16:colId xmlns:a16="http://schemas.microsoft.com/office/drawing/2014/main" xmlns="" val="2964290235"/>
                    </a:ext>
                  </a:extLst>
                </a:gridCol>
                <a:gridCol w="854440">
                  <a:extLst>
                    <a:ext uri="{9D8B030D-6E8A-4147-A177-3AD203B41FA5}">
                      <a16:colId xmlns:a16="http://schemas.microsoft.com/office/drawing/2014/main" xmlns="" val="3387712444"/>
                    </a:ext>
                  </a:extLst>
                </a:gridCol>
                <a:gridCol w="943518">
                  <a:extLst>
                    <a:ext uri="{9D8B030D-6E8A-4147-A177-3AD203B41FA5}">
                      <a16:colId xmlns:a16="http://schemas.microsoft.com/office/drawing/2014/main" xmlns="" val="1514997556"/>
                    </a:ext>
                  </a:extLst>
                </a:gridCol>
                <a:gridCol w="1343420">
                  <a:extLst>
                    <a:ext uri="{9D8B030D-6E8A-4147-A177-3AD203B41FA5}">
                      <a16:colId xmlns:a16="http://schemas.microsoft.com/office/drawing/2014/main" xmlns="" val="4027647098"/>
                    </a:ext>
                  </a:extLst>
                </a:gridCol>
                <a:gridCol w="971832">
                  <a:extLst>
                    <a:ext uri="{9D8B030D-6E8A-4147-A177-3AD203B41FA5}">
                      <a16:colId xmlns:a16="http://schemas.microsoft.com/office/drawing/2014/main" xmlns="" val="1590579650"/>
                    </a:ext>
                  </a:extLst>
                </a:gridCol>
              </a:tblGrid>
              <a:tr h="11099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Подтемы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ЗУН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Источники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информации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 работы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 контроля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Самооценка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Оценка учителя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895482"/>
                  </a:ext>
                </a:extLst>
              </a:tr>
              <a:tr h="1748176">
                <a:tc>
                  <a:txBody>
                    <a:bodyPr/>
                    <a:lstStyle/>
                    <a:p>
                      <a:r>
                        <a:rPr lang="ru-RU" dirty="0" smtClean="0"/>
                        <a:t>Имя существительное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1.Определение</a:t>
                      </a:r>
                      <a:r>
                        <a:rPr lang="ru-RU" baseline="0" dirty="0" smtClean="0"/>
                        <a:t> имени существительного как части речи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Учебник;</a:t>
                      </a:r>
                    </a:p>
                    <a:p>
                      <a:r>
                        <a:rPr lang="ru-RU" dirty="0" smtClean="0"/>
                        <a:t>Консультация учителя;</a:t>
                      </a:r>
                    </a:p>
                    <a:p>
                      <a:r>
                        <a:rPr lang="ru-RU" dirty="0" smtClean="0"/>
                        <a:t>Консультация одноклассника.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1.Чтение учебника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2.Заучивание определения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10-11</a:t>
                      </a:r>
                      <a:r>
                        <a:rPr lang="ru-RU" baseline="0" dirty="0" smtClean="0"/>
                        <a:t> сентября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Устный 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918053"/>
                  </a:ext>
                </a:extLst>
              </a:tr>
              <a:tr h="25762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2.Роль имени существительного в предложении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Учебник;</a:t>
                      </a:r>
                    </a:p>
                    <a:p>
                      <a:r>
                        <a:rPr lang="ru-RU" dirty="0" smtClean="0"/>
                        <a:t>Урок;</a:t>
                      </a:r>
                    </a:p>
                    <a:p>
                      <a:r>
                        <a:rPr lang="ru-RU" dirty="0" smtClean="0"/>
                        <a:t>Информация</a:t>
                      </a:r>
                      <a:r>
                        <a:rPr lang="ru-RU" baseline="0" dirty="0" smtClean="0"/>
                        <a:t> из интернета.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1.Чтение учебника;</a:t>
                      </a:r>
                    </a:p>
                    <a:p>
                      <a:r>
                        <a:rPr lang="ru-RU" dirty="0" smtClean="0"/>
                        <a:t>2.Выполнение</a:t>
                      </a:r>
                      <a:r>
                        <a:rPr lang="ru-RU" baseline="0" dirty="0" smtClean="0"/>
                        <a:t> упражнения №123</a:t>
                      </a:r>
                    </a:p>
                    <a:p>
                      <a:r>
                        <a:rPr lang="ru-RU" baseline="0" dirty="0" smtClean="0"/>
                        <a:t>3.Дополнительное занятие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12-13 сентября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16644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1674" y="6273935"/>
            <a:ext cx="2576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Подпись родителей:</a:t>
            </a:r>
          </a:p>
          <a:p>
            <a:r>
              <a:rPr lang="ru-RU" dirty="0" smtClean="0"/>
              <a:t> Подпись учителя: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80801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1078</TotalTime>
  <Words>701</Words>
  <Application>Microsoft Office PowerPoint</Application>
  <PresentationFormat>Произвольный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         Индивидуальный  образовательный маршрут</vt:lpstr>
      <vt:lpstr> Индивидуальный образовательный маршрут — это индивидуальная программа, рассчитанная на конкретного школьника и преследующая конкретные цели, которые необходимо реализовать в указанные срок.  ИОМ — это путь или способ реализации личностного потенциала ребенка, развитие его способностей по индивидуальному плану (маршруту).</vt:lpstr>
      <vt:lpstr>Индивидуальные особенности обучающегося:</vt:lpstr>
      <vt:lpstr>Для чего нужны индивидуальные маршруты?</vt:lpstr>
      <vt:lpstr>Каждый ученик может составить индивидуальный план обучения.</vt:lpstr>
      <vt:lpstr>Какие виды маршрутов уже известны и успешно применяются в педагогической практике?</vt:lpstr>
      <vt:lpstr>Примерный алгоритм введения ИОМ </vt:lpstr>
      <vt:lpstr>Слайд 8</vt:lpstr>
      <vt:lpstr>Индивидуальные образовательные маршруты — примеры и образцы </vt:lpstr>
      <vt:lpstr>2. Пример индивидуального образовательного маршрута одарённого ребенка ИОМ ученика 5 класса (ФИО).    Цель: развитие творческих и аналитических способностей  Такой маршрут удобнее составлять на четверть, полугодие, год. В процессе реализации можно вносить корректировки.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методике  выявления школ с низкими образовательными результатами на основе комплексного анализа данных об образовательных организациях, в том числе данных о качестве образования</dc:title>
  <dc:creator>Ольга Ооржак</dc:creator>
  <cp:lastModifiedBy>Anay-Kara Sergeevna</cp:lastModifiedBy>
  <cp:revision>113</cp:revision>
  <dcterms:created xsi:type="dcterms:W3CDTF">2022-03-07T02:30:13Z</dcterms:created>
  <dcterms:modified xsi:type="dcterms:W3CDTF">2022-03-14T11:28:00Z</dcterms:modified>
</cp:coreProperties>
</file>