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67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33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14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81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66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2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23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10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1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37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58C563-262A-4046-8209-24DCBD2B7CD9}" type="datetimeFigureOut">
              <a:rPr lang="ru-RU" smtClean="0"/>
              <a:t>ср 20.12.17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09BA34-965C-46C7-B0B5-24DB6304B11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57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AB607-963A-4620-8420-EAFAADDB3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Обеспечение информационной безопасности РИС ГИА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7989E0-610D-464E-AEB7-1C7F98EC5D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Монгалбии</a:t>
            </a:r>
            <a:r>
              <a:rPr lang="ru-RU" dirty="0"/>
              <a:t> </a:t>
            </a:r>
            <a:r>
              <a:rPr lang="ru-RU" dirty="0" err="1"/>
              <a:t>шолбан</a:t>
            </a:r>
            <a:r>
              <a:rPr lang="ru-RU" dirty="0"/>
              <a:t> </a:t>
            </a:r>
            <a:r>
              <a:rPr lang="ru-RU" dirty="0" err="1"/>
              <a:t>маадыр-оолович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23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E0FDEFC-1F48-4905-A976-2C46B6D0B86F}"/>
              </a:ext>
            </a:extLst>
          </p:cNvPr>
          <p:cNvSpPr/>
          <p:nvPr/>
        </p:nvSpPr>
        <p:spPr>
          <a:xfrm>
            <a:off x="1097280" y="1899822"/>
            <a:ext cx="10058400" cy="38440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dirty="0"/>
              <a:t>Государственная информационная система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BDA9E1-4EBA-4ED4-8058-900D6D31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Государственная информационная система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DBD59F-72FB-44E6-BD47-440D089FECA1}"/>
              </a:ext>
            </a:extLst>
          </p:cNvPr>
          <p:cNvSpPr/>
          <p:nvPr/>
        </p:nvSpPr>
        <p:spPr>
          <a:xfrm>
            <a:off x="1597979" y="2442247"/>
            <a:ext cx="8593585" cy="2866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dirty="0"/>
              <a:t>Федеральная информационная система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99EEE27-B16F-45F1-8C2F-E6BB32DF8D72}"/>
              </a:ext>
            </a:extLst>
          </p:cNvPr>
          <p:cNvSpPr/>
          <p:nvPr/>
        </p:nvSpPr>
        <p:spPr>
          <a:xfrm>
            <a:off x="2019668" y="3032201"/>
            <a:ext cx="7541581" cy="190378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dirty="0"/>
              <a:t>Региональная информационная система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15758C-F658-4D23-875A-73703C84D41D}"/>
              </a:ext>
            </a:extLst>
          </p:cNvPr>
          <p:cNvSpPr/>
          <p:nvPr/>
        </p:nvSpPr>
        <p:spPr>
          <a:xfrm>
            <a:off x="2778711" y="3684234"/>
            <a:ext cx="6107836" cy="7546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Муниципальная информационная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315720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71910-26EA-414D-8C2A-83A88B7F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37351"/>
            <a:ext cx="10058400" cy="1296140"/>
          </a:xfrm>
        </p:spPr>
        <p:txBody>
          <a:bodyPr>
            <a:noAutofit/>
          </a:bodyPr>
          <a:lstStyle/>
          <a:p>
            <a:r>
              <a:rPr lang="ru-RU" sz="3600" dirty="0"/>
              <a:t>Изменения в постановление Правительства Российской Федерации от 31 августа 2013 г. N 755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E321F9-B19C-46B1-A305-3906531C8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26454"/>
            <a:ext cx="10058400" cy="394263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Внесенные изменения:</a:t>
            </a:r>
          </a:p>
          <a:p>
            <a:r>
              <a:rPr lang="ru-RU" dirty="0"/>
              <a:t>Внесение сведений в региональные информационные системы осуществляется операторами, а также следующими органами и организациями (далее - поставщики информации региональных информационных систем):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органы местного самоуправления, осуществляющие управление в сфере образования;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расположенные на территории Российской Федерации образовательные организации, реализующие образовательные программы основного общего и (или) среднего общего образования и (или) среднего профессионального образования на базе основного общего образования с одновременным получением среднего общего образования.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Поставщики информации региональных информационных систем вправе предоставлять операторам региональных информационных систем сведения для внесения в региональные информационные системы. В этом случае сведения в региональные информационные системы вносятся операторами региональных информационных систем.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85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71910-26EA-414D-8C2A-83A88B7F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37351"/>
            <a:ext cx="10058400" cy="1296140"/>
          </a:xfrm>
        </p:spPr>
        <p:txBody>
          <a:bodyPr>
            <a:noAutofit/>
          </a:bodyPr>
          <a:lstStyle/>
          <a:p>
            <a:r>
              <a:rPr lang="ru-RU" sz="3600" dirty="0"/>
              <a:t>Изменения в постановление Правительства Российской Федерации от 31 августа 2013 г. N 755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E321F9-B19C-46B1-A305-3906531C8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26454"/>
            <a:ext cx="10058400" cy="394263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Внесенные изменения: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Операторы и поставщики информации федеральной информационной системы, операторы и поставщики информации региональных информационных систем несут предусмотренную законодательством Российской Федерации </a:t>
            </a:r>
            <a:r>
              <a:rPr lang="ru-RU" u="sng" dirty="0"/>
              <a:t>ответственность за полноту, достоверность, актуальность сведений</a:t>
            </a:r>
            <a:r>
              <a:rPr lang="ru-RU" dirty="0"/>
              <a:t>, внесенных ими в федеральную и региональные информационные системы, и за своевременность их внесения.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Руководители поставщиков информации федеральной информационной системы и поставщиков информации региональных информационных систем назначают лиц, ответственных за внесение сведений в федеральную и региональные информационные системы.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В случае предоставления оператору сведений для внесения в региональные информационные системы руководители поставщиков информации региональных информационных систем назначают лиц, ответственных за предоставление сведений оператору для внесения в региональные информационные системы.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47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71910-26EA-414D-8C2A-83A88B7F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37351"/>
            <a:ext cx="10058400" cy="1296140"/>
          </a:xfrm>
        </p:spPr>
        <p:txBody>
          <a:bodyPr>
            <a:noAutofit/>
          </a:bodyPr>
          <a:lstStyle/>
          <a:p>
            <a:r>
              <a:rPr lang="ru-RU" sz="3600" dirty="0"/>
              <a:t>Изменения в постановление Правительства Российской Федерации от 31 августа 2013 г. N 755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E321F9-B19C-46B1-A305-3906531C8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26454"/>
            <a:ext cx="10058400" cy="394263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Внесенные изменения:</a:t>
            </a:r>
          </a:p>
          <a:p>
            <a:r>
              <a:rPr lang="ru-RU" dirty="0"/>
              <a:t>В региональные информационные системы вносятся следующие сведения: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об участниках итогового сочинения (изложения), участниках государственной итоговой аттестации;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о результатах обработки итоговых сочинений (изложений) и экзаменационных работ участников государственной итоговой аттестации;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об апелляциях участников государственной итоговой аттестации;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о лицах, привлекаемых к проведению государственной итоговой аттестации (далее - работники);</a:t>
            </a:r>
          </a:p>
          <a:p>
            <a:pPr marL="611188" indent="-342900">
              <a:buFont typeface="Arial" panose="020B0604020202020204" pitchFamily="34" charset="0"/>
              <a:buChar char="•"/>
            </a:pPr>
            <a:r>
              <a:rPr lang="ru-RU" dirty="0"/>
              <a:t>о местах проведения государственной итоговой аттестации;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87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E6CB4-76C1-403E-B01B-FEA87468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Защита информации обрабатываемой в региональной информационной системе (РИС ГИА)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3EB6C1-9A9A-40BD-9498-D9F59E185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Функционирование федеральной и региональных информационных систем осуществляется </a:t>
            </a:r>
            <a:r>
              <a:rPr lang="ru-RU" u="sng" dirty="0"/>
              <a:t>в защищенной сети передачи данных</a:t>
            </a:r>
            <a:r>
              <a:rPr lang="ru-RU" dirty="0"/>
              <a:t> с учетом установленных законодательством Российской Федерации требований к обеспечению защиты информации. Доступ к федеральной и региональным информационным системам лиц, ответственных за внесение в них сведений и обработку содержащейся в них информации, осуществляется </a:t>
            </a:r>
            <a:r>
              <a:rPr lang="ru-RU" u="sng" dirty="0"/>
              <a:t>с использованием средств идентификации и аутентификации</a:t>
            </a:r>
            <a:r>
              <a:rPr lang="ru-RU" dirty="0"/>
              <a:t>, позволяющих однозначно идентифицировать таких лиц и вносимые ими изменения.</a:t>
            </a:r>
          </a:p>
          <a:p>
            <a:endParaRPr lang="ru-RU" dirty="0"/>
          </a:p>
          <a:p>
            <a:r>
              <a:rPr lang="ru-RU" dirty="0"/>
              <a:t>На основании приказа федеральной службы по техническому и экспортному контролю (ФСТЭК) N 17 от 11 февраля 2013 г. </a:t>
            </a:r>
          </a:p>
        </p:txBody>
      </p:sp>
    </p:spTree>
    <p:extLst>
      <p:ext uri="{BB962C8B-B14F-4D97-AF65-F5344CB8AC3E}">
        <p14:creationId xmlns:p14="http://schemas.microsoft.com/office/powerpoint/2010/main" val="86011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46B6D-7430-4C05-8986-D1E83468D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Федеральная служба по техническому и экспортному контролю</a:t>
            </a:r>
            <a:br>
              <a:rPr lang="ru-RU" sz="2400" dirty="0"/>
            </a:br>
            <a:r>
              <a:rPr lang="ru-RU" sz="2000" dirty="0"/>
              <a:t>Приказ №17 от 11.02.2017 </a:t>
            </a:r>
            <a:br>
              <a:rPr lang="ru-RU" sz="2400" dirty="0"/>
            </a:br>
            <a:r>
              <a:rPr lang="ru-RU" sz="2000" b="1" dirty="0"/>
              <a:t>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</a:r>
            <a:endParaRPr lang="ru-RU" sz="2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C920A-5C64-40EC-8E63-324ED6CC8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обеспечения защиты информации, содержащейся в информационной системе, проводятся следующие мероприятия:</a:t>
            </a:r>
          </a:p>
          <a:p>
            <a:pPr marL="628650" indent="-360363">
              <a:buFont typeface="Arial" panose="020B0604020202020204" pitchFamily="34" charset="0"/>
              <a:buChar char="•"/>
            </a:pPr>
            <a:r>
              <a:rPr lang="ru-RU" sz="2100" dirty="0"/>
              <a:t>формирование требований к защите информации, содержащейся в информационной системе;</a:t>
            </a:r>
          </a:p>
          <a:p>
            <a:pPr marL="628650" indent="-360363">
              <a:buFont typeface="Arial" panose="020B0604020202020204" pitchFamily="34" charset="0"/>
              <a:buChar char="•"/>
            </a:pPr>
            <a:r>
              <a:rPr lang="ru-RU" sz="2100" dirty="0"/>
              <a:t>разработка системы защиты информации информационной системы;</a:t>
            </a:r>
          </a:p>
          <a:p>
            <a:pPr marL="628650" indent="-360363">
              <a:buFont typeface="Arial" panose="020B0604020202020204" pitchFamily="34" charset="0"/>
              <a:buChar char="•"/>
            </a:pPr>
            <a:r>
              <a:rPr lang="ru-RU" sz="2100" dirty="0"/>
              <a:t>внедрение системы защиты информации информационной системы</a:t>
            </a:r>
            <a:r>
              <a:rPr lang="ru-RU" dirty="0"/>
              <a:t>;</a:t>
            </a:r>
          </a:p>
          <a:p>
            <a:pPr marL="628650" indent="-360363">
              <a:buFont typeface="Arial" panose="020B0604020202020204" pitchFamily="34" charset="0"/>
              <a:buChar char="•"/>
            </a:pPr>
            <a:r>
              <a:rPr lang="ru-RU" dirty="0"/>
              <a:t>аттестация информационной системы по требованиям защиты информации (далее - аттестация информационной системы) и ввод ее в действие;</a:t>
            </a:r>
          </a:p>
          <a:p>
            <a:pPr marL="628650" indent="-360363">
              <a:buFont typeface="Arial" panose="020B0604020202020204" pitchFamily="34" charset="0"/>
              <a:buChar char="•"/>
            </a:pPr>
            <a:r>
              <a:rPr lang="ru-RU" sz="2100" dirty="0"/>
              <a:t>обеспечение защиты информации в ходе эксплуатации аттестованной информационной системы;</a:t>
            </a:r>
          </a:p>
          <a:p>
            <a:pPr marL="628650" indent="-360363">
              <a:buFont typeface="Arial" panose="020B0604020202020204" pitchFamily="34" charset="0"/>
              <a:buChar char="•"/>
            </a:pPr>
            <a:r>
              <a:rPr lang="ru-RU" sz="2100" dirty="0"/>
              <a:t>обеспечение защиты информации при выводе из эксплуатации аттестованной информационной системы или после принятия решения об окончании обработки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264580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F73717-A12E-42A0-9F7B-392686A6B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Средства защиты информации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4B2725-1E7F-4DD4-9265-337CBD2F5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6592339" cy="4074775"/>
          </a:xfrm>
        </p:spPr>
        <p:txBody>
          <a:bodyPr>
            <a:normAutofit/>
          </a:bodyPr>
          <a:lstStyle/>
          <a:p>
            <a:r>
              <a:rPr lang="ru-RU" dirty="0"/>
              <a:t>Передача данных по защищенному каналу связи – ПО </a:t>
            </a:r>
            <a:r>
              <a:rPr lang="en-US" dirty="0" err="1"/>
              <a:t>ViPNet</a:t>
            </a:r>
            <a:r>
              <a:rPr lang="en-US" dirty="0"/>
              <a:t> (</a:t>
            </a:r>
            <a:r>
              <a:rPr lang="ru-RU" dirty="0"/>
              <a:t>технология </a:t>
            </a:r>
            <a:r>
              <a:rPr lang="en-US" dirty="0"/>
              <a:t>VPN)</a:t>
            </a:r>
          </a:p>
          <a:p>
            <a:r>
              <a:rPr lang="ru-RU" dirty="0"/>
              <a:t>Средство защиты от несанкционированного доступа (СЗНСД) – </a:t>
            </a:r>
            <a:r>
              <a:rPr lang="en-US" dirty="0"/>
              <a:t>Secret Net</a:t>
            </a:r>
          </a:p>
          <a:p>
            <a:r>
              <a:rPr lang="ru-RU" dirty="0"/>
              <a:t>Средство антивирусной защиты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602D85-B813-40AB-82A5-B069FC5A6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619" y="1765068"/>
            <a:ext cx="3466061" cy="274974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2E532C1-CAF5-4FD3-8A1F-120D08173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994" y="3883120"/>
            <a:ext cx="3119005" cy="175858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76C5823-7700-4084-A601-774570974C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815" y="3887507"/>
            <a:ext cx="1392467" cy="203300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AE74AC6-C001-44B9-BA65-E7D00C832B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620" y="3900832"/>
            <a:ext cx="3809524" cy="200634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4187814-4365-4098-9523-1547DAC0A8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00" y="5266881"/>
            <a:ext cx="5080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DCE8B5-6BA8-41BB-BAD2-17AB14DEEF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24387436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570</Words>
  <Application>Microsoft Office PowerPoint</Application>
  <PresentationFormat>Широкоэкранный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Ретро</vt:lpstr>
      <vt:lpstr>Обеспечение информационной безопасности РИС ГИА</vt:lpstr>
      <vt:lpstr>Государственная информационная система</vt:lpstr>
      <vt:lpstr>Изменения в постановление Правительства Российской Федерации от 31 августа 2013 г. N 755 </vt:lpstr>
      <vt:lpstr>Изменения в постановление Правительства Российской Федерации от 31 августа 2013 г. N 755 </vt:lpstr>
      <vt:lpstr>Изменения в постановление Правительства Российской Федерации от 31 августа 2013 г. N 755 </vt:lpstr>
      <vt:lpstr>Защита информации обрабатываемой в региональной информационной системе (РИС ГИА)</vt:lpstr>
      <vt:lpstr>Федеральная служба по техническому и экспортному контролю Приказ №17 от 11.02.2017  «Об утверждении требований о защите информации, не составляющей государственную тайну, содержащейся в государственных информационных системах»</vt:lpstr>
      <vt:lpstr>Средства защиты информации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информационной безопасности РИС ГИА</dc:title>
  <dc:creator>Пользователь</dc:creator>
  <cp:lastModifiedBy>Пользователь</cp:lastModifiedBy>
  <cp:revision>12</cp:revision>
  <dcterms:created xsi:type="dcterms:W3CDTF">2017-12-20T07:17:52Z</dcterms:created>
  <dcterms:modified xsi:type="dcterms:W3CDTF">2017-12-20T08:52:19Z</dcterms:modified>
</cp:coreProperties>
</file>